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4" r:id="rId2"/>
    <p:sldMasterId id="2147483686" r:id="rId3"/>
    <p:sldMasterId id="2147483700" r:id="rId4"/>
    <p:sldMasterId id="2147483712" r:id="rId5"/>
    <p:sldMasterId id="2147483726" r:id="rId6"/>
  </p:sldMasterIdLst>
  <p:notesMasterIdLst>
    <p:notesMasterId r:id="rId18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1317"/>
  </p:normalViewPr>
  <p:slideViewPr>
    <p:cSldViewPr snapToGrid="0" snapToObjects="1">
      <p:cViewPr varScale="1">
        <p:scale>
          <a:sx n="101" d="100"/>
          <a:sy n="101" d="100"/>
        </p:scale>
        <p:origin x="9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90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65847-98E3-4E4C-ADEF-F5533540C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DEC9C-11F3-BB4C-A1AF-405889551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50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data that could be predictive: Key phrases: “Newly updated”, “Updated kitchen”, “Remodeled kitchen”, Has a pool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DEC9C-11F3-BB4C-A1AF-4058895516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65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some skew to this data.  Future analysis should involve doing a log transform on this data.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DEC9C-11F3-BB4C-A1AF-4058895516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8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geolocation data is important since house prices will be affected based on their proximity to busy roads/highways, parks, and distance to downtown.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DEC9C-11F3-BB4C-A1AF-4058895516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4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377522"/>
            <a:ext cx="2844800" cy="365125"/>
          </a:xfrm>
        </p:spPr>
        <p:txBody>
          <a:bodyPr/>
          <a:lstStyle/>
          <a:p>
            <a:fld id="{C42E48B1-2282-5347-8DB6-E9E8EBB72666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55200" y="6362704"/>
            <a:ext cx="1422400" cy="365125"/>
          </a:xfrm>
        </p:spPr>
        <p:txBody>
          <a:bodyPr/>
          <a:lstStyle>
            <a:lvl1pPr algn="r">
              <a:defRPr/>
            </a:lvl1pPr>
          </a:lstStyle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44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F8C78-B35E-7C49-8EE1-BA74BB44856C}" type="datetime1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64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02745-D7EE-5C4A-9602-6EC892CF1673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46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6D04-29B9-2C49-B8C2-054EB544F0A7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23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960F6-FBC3-D54A-8238-1AA4AC3F6B8D}" type="datetime1">
              <a:rPr lang="en-US" smtClean="0"/>
              <a:t>4/29/18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21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840D4-F96D-BD4E-94EC-912836C3B2CB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41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90FB-ABDF-DB47-A86D-BF797A1A11F2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57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BAC2-71FE-AC40-97AB-4846A006A3B1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78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D52F9-EF0F-0B46-B917-5689FF8CB72A}" type="datetime1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015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F1D0B-C047-8240-A1D1-BD85EB2FC475}" type="datetime1">
              <a:rPr lang="en-US" smtClean="0"/>
              <a:t>4/29/18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414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F651-7F38-794F-B607-FC9823C74E39}" type="datetime1">
              <a:rPr lang="en-US" smtClean="0"/>
              <a:t>4/29/18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34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9291B-8419-184D-BCD3-B58186FE395D}" type="datetime1">
              <a:rPr lang="en-US" smtClean="0"/>
              <a:t>4/29/18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546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B898-F805-6647-9FE8-EE55D0B811E6}" type="datetime1">
              <a:rPr lang="en-US" smtClean="0"/>
              <a:t>4/29/18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74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8804-15AE-F14C-BF21-12AB10024C69}" type="datetime1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62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2326-C4F0-9E4D-9777-D13EFECE075B}" type="datetime1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611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FFAD-5589-2F48-B98C-C78A4A3B9C87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342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0C21F-01A6-E44D-B597-5EFA6A84EE92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38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377522"/>
            <a:ext cx="2844800" cy="365125"/>
          </a:xfrm>
        </p:spPr>
        <p:txBody>
          <a:bodyPr/>
          <a:lstStyle/>
          <a:p>
            <a:fld id="{984B2F4F-ECF6-F047-8ECF-B2F5E0308859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55200" y="6362704"/>
            <a:ext cx="1422400" cy="365125"/>
          </a:xfrm>
        </p:spPr>
        <p:txBody>
          <a:bodyPr/>
          <a:lstStyle>
            <a:lvl1pPr algn="r">
              <a:defRPr/>
            </a:lvl1pPr>
          </a:lstStyle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969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80AD-F5F8-0943-9615-1A7E81324546}" type="datetime1">
              <a:rPr lang="en-US" smtClean="0"/>
              <a:t>4/29/18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501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7C202-E484-4F4C-BA53-E82C1B981425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55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699FD-0655-A34F-9DC8-BFCB49F60D1A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81600" y="12700"/>
            <a:ext cx="1930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33867" y="6616700"/>
            <a:ext cx="7213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7883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6D94E-8B4E-8748-9802-C27BDC1D9210}" type="datetime1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26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2738C-9580-F74A-9640-1114D4F67EEC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456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38B53-5725-C14E-9317-56C027FC9FB6}" type="datetime1">
              <a:rPr lang="en-US" smtClean="0"/>
              <a:t>4/29/18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06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8072B-30E9-1149-8F59-9F77ACA2D18B}" type="datetime1">
              <a:rPr lang="en-US" smtClean="0"/>
              <a:t>4/29/18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596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1F169-D116-614D-AF28-AF0F29F5A0B5}" type="datetime1">
              <a:rPr lang="en-US" smtClean="0"/>
              <a:t>4/29/18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65900"/>
            <a:ext cx="7112000" cy="274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83784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AABED-7EE0-D741-AF79-BDC552DB57EE}" type="datetime1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980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8F122-B467-C047-A3AC-A9D02944253F}" type="datetime1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678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EB66-A0E5-164A-8AF1-259FB0CCFA61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512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9A7A-DAEB-FF41-A5EA-82C1642FB5B2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744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76663-59C0-BF43-BB03-BED505263992}" type="datetime1">
              <a:rPr lang="en-US" smtClean="0"/>
              <a:t>4/29/18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894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0BFD-A332-E143-A5A8-CE31917EAB8F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562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50C0E-8EAD-DE40-ACFE-8713F56D1F10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1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1110-8674-0E43-A449-E594C26A32D6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81600" y="12700"/>
            <a:ext cx="1930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33867" y="6616700"/>
            <a:ext cx="7213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961620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D05C-07B2-1449-BF88-681875326DF9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303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8B33D-CB7F-5348-9E3B-03B80AC5FD96}" type="datetime1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338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498A0-D59F-EC4B-82B0-28958F702A40}" type="datetime1">
              <a:rPr lang="en-US" smtClean="0"/>
              <a:t>4/29/18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963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2C0BB-32F1-BA4E-AB56-62AD0AC36737}" type="datetime1">
              <a:rPr lang="en-US" smtClean="0"/>
              <a:t>4/29/18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681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92344-8A15-DF4F-BA1A-6F69C02B5934}" type="datetime1">
              <a:rPr lang="en-US" smtClean="0"/>
              <a:t>4/29/18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357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5FC0-D1BB-5E49-8563-F98AE46D4256}" type="datetime1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815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89C0-DAB9-E349-8590-F6E403D28120}" type="datetime1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034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5771-3909-CE41-AE59-DAF5D8FBD0C0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428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9C194-C58B-F248-B968-C3F9A049379D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500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377522"/>
            <a:ext cx="2844800" cy="365125"/>
          </a:xfrm>
        </p:spPr>
        <p:txBody>
          <a:bodyPr/>
          <a:lstStyle/>
          <a:p>
            <a:fld id="{74A3875E-C8E6-5148-B24C-26C57FD48E4A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55200" y="6362704"/>
            <a:ext cx="1422400" cy="365125"/>
          </a:xfrm>
        </p:spPr>
        <p:txBody>
          <a:bodyPr/>
          <a:lstStyle>
            <a:lvl1pPr algn="r">
              <a:defRPr/>
            </a:lvl1pPr>
          </a:lstStyle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74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D064-2D25-614D-8896-C4B9290DBF01}" type="datetime1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946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9308-963E-FE4C-80CD-F7DB32893DFB}" type="datetime1">
              <a:rPr lang="en-US" smtClean="0"/>
              <a:t>4/29/18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07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3CCF-586D-5247-9888-D31D1B1774A8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603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59A1-CB69-804C-801B-84D6D2D37812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81600" y="12700"/>
            <a:ext cx="1930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33867" y="6616700"/>
            <a:ext cx="7213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077894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7BEF5-8C12-424D-BA52-689E8896F204}" type="datetime1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646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8033-E087-B440-8F41-4CCD807836F6}" type="datetime1">
              <a:rPr lang="en-US" smtClean="0"/>
              <a:t>4/29/18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158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D1DB2-7D29-6440-B443-DBDDA6C3F162}" type="datetime1">
              <a:rPr lang="en-US" smtClean="0"/>
              <a:t>4/29/18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313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D29F4-6A08-1E43-90B9-3CABB0A366BA}" type="datetime1">
              <a:rPr lang="en-US" smtClean="0"/>
              <a:t>4/29/18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65900"/>
            <a:ext cx="7112000" cy="274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32434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3681F-A29D-5040-AE1A-69625F81C30A}" type="datetime1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92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7341-D877-2A41-B4B8-DE62526AFFAD}" type="datetime1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35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9DE9F-8C84-BD4E-A2D0-1652F5EE767B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59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26C9-15BF-CB4A-B2E0-B384B807F92C}" type="datetime1">
              <a:rPr lang="en-US" smtClean="0"/>
              <a:t>4/29/18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587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5972-59C2-BF44-9EED-632D337B8327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2051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EF4E-4154-EB4D-8CDC-E2BC0DC3EE4C}" type="datetime1">
              <a:rPr lang="en-US" smtClean="0"/>
              <a:t>4/29/18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840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2A8A-B66D-964C-9F0F-849EA9ADD45F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38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557-5CC1-C848-8253-158CB34AD477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586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DD85D-BA16-1249-8B4D-FBDA6DB1B670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146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2515-C44A-EF49-8D21-F2BE5E6E2559}" type="datetime1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111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DEB7-6A6D-5744-B810-E90C5CDD6B0F}" type="datetime1">
              <a:rPr lang="en-US" smtClean="0"/>
              <a:t>4/29/18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969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14B4-8B97-4A44-AC21-7EA12A6EAD1F}" type="datetime1">
              <a:rPr lang="en-US" smtClean="0"/>
              <a:t>4/29/18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696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5BAC0-BD6D-5344-B243-F9EE735B5480}" type="datetime1">
              <a:rPr lang="en-US" smtClean="0"/>
              <a:t>4/29/18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149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2507-5309-7E4C-BC80-1EBB09905250}" type="datetime1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08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F7C5-1327-9548-9049-1F5360648AD3}" type="datetime1">
              <a:rPr lang="en-US" smtClean="0"/>
              <a:t>4/29/18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36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97BE5-68EA-6E48-B80D-41B6E7A21515}" type="datetime1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2135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7118-9AD9-8647-8495-CB5108976E1B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8696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878A-4F46-D247-9C2C-CEE94E0BB457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5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C8AA8-6B92-EF4B-99CA-E6B6F1097EDA}" type="datetime1">
              <a:rPr lang="en-US" smtClean="0"/>
              <a:t>4/29/18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65900"/>
            <a:ext cx="7112000" cy="274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1546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04CF3-81D3-C849-AB8D-24DC663CA70E}" type="datetime1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92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89907"/>
          </a:xfrm>
          <a:prstGeom prst="rect">
            <a:avLst/>
          </a:prstGeom>
          <a:solidFill>
            <a:srgbClr val="002164"/>
          </a:solidFill>
          <a:ln>
            <a:solidFill>
              <a:srgbClr val="0039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rgbClr val="00395A"/>
                </a:solidFill>
              </a:ln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9512"/>
            <a:ext cx="10972800" cy="770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8315"/>
            <a:ext cx="10972800" cy="4917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6C501-B204-2F47-BF45-5EAA4E1689A9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6345772"/>
            <a:ext cx="142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-138500"/>
            <a:ext cx="1865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9269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1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05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79A36-7D60-4A4F-919E-6EAF5DDFA35E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002164"/>
          </a:solidFill>
          <a:ln>
            <a:solidFill>
              <a:srgbClr val="0039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58369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89907"/>
          </a:xfrm>
          <a:prstGeom prst="rect">
            <a:avLst/>
          </a:prstGeom>
          <a:solidFill>
            <a:srgbClr val="002164"/>
          </a:solidFill>
          <a:ln>
            <a:solidFill>
              <a:srgbClr val="0039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rgbClr val="00395A"/>
                </a:solidFill>
              </a:ln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9512"/>
            <a:ext cx="10972800" cy="770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8315"/>
            <a:ext cx="10972800" cy="4917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FDDAC-791F-C24A-B5D7-CCE602B28041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6345772"/>
            <a:ext cx="142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-138500"/>
            <a:ext cx="1865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013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1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05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13628-84A3-8A40-8F66-8827D4B61486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002164"/>
          </a:solidFill>
          <a:ln>
            <a:solidFill>
              <a:srgbClr val="0039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9267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89907"/>
          </a:xfrm>
          <a:prstGeom prst="rect">
            <a:avLst/>
          </a:prstGeom>
          <a:solidFill>
            <a:srgbClr val="002164"/>
          </a:solidFill>
          <a:ln>
            <a:solidFill>
              <a:srgbClr val="0039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rgbClr val="00395A"/>
                </a:solidFill>
              </a:ln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9512"/>
            <a:ext cx="10972800" cy="770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8315"/>
            <a:ext cx="10972800" cy="4917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AF73D-BDE6-F44E-9D7F-DD9F4BCD05A1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6345772"/>
            <a:ext cx="142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-138500"/>
            <a:ext cx="1865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132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1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05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22221-4B41-8F4C-8ACC-F613F63BEE9D}" type="datetime1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002164"/>
          </a:solidFill>
          <a:ln>
            <a:solidFill>
              <a:srgbClr val="0039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73478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BD208-E1F5-AA4B-97FB-7AFA29B95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9514" y="825383"/>
            <a:ext cx="9958086" cy="1470025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Project Luther: Predicting House Prices in Pleasanton, California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31FE10-9FE2-F740-AD6B-0E1F6393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514" y="3483794"/>
            <a:ext cx="3625841" cy="1752600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Benjamin Sturm</a:t>
            </a:r>
          </a:p>
          <a:p>
            <a:pPr algn="l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April 27,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1524E-B9DF-EE46-A4C5-950321E49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2458433"/>
            <a:ext cx="5683250" cy="380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9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726BCD-D434-0548-8C00-FB5920FD6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/>
              <a:t>The residual plots for the Lasso regression model suggest that the linear model performs well across all house prices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4E899-671C-2244-9E35-C081B5F20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5D4D0D9D-F15F-D246-BC98-3A9CD13D30A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67444233"/>
              </p:ext>
            </p:extLst>
          </p:nvPr>
        </p:nvGraphicFramePr>
        <p:xfrm>
          <a:off x="7607300" y="3259931"/>
          <a:ext cx="3352800" cy="1206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8300">
                  <a:extLst>
                    <a:ext uri="{9D8B030D-6E8A-4147-A177-3AD203B41FA5}">
                      <a16:colId xmlns:a16="http://schemas.microsoft.com/office/drawing/2014/main" val="3637143756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66503845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Lasso Regression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349803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# features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331738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Training set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601943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Cross validation set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71939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Test set score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0.865</a:t>
                      </a:r>
                      <a:endParaRPr 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9618005"/>
                  </a:ext>
                </a:extLst>
              </a:tr>
            </a:tbl>
          </a:graphicData>
        </a:graphic>
      </p:graphicFrame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00EB717D-A18F-3249-8C34-F9B57245B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4912" y="947963"/>
            <a:ext cx="6985189" cy="5820990"/>
          </a:xfrm>
        </p:spPr>
      </p:pic>
    </p:spTree>
    <p:extLst>
      <p:ext uri="{BB962C8B-B14F-4D97-AF65-F5344CB8AC3E}">
        <p14:creationId xmlns:p14="http://schemas.microsoft.com/office/powerpoint/2010/main" val="3734038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F316EB-E311-4F49-B386-321CAE15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Next steps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A7E332-0797-494C-9F3E-5BC2E1CBD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Scrape more features and do it for more homes</a:t>
            </a:r>
          </a:p>
          <a:p>
            <a:pPr lvl="1"/>
            <a:endParaRPr lang="en-US" sz="1950" dirty="0"/>
          </a:p>
          <a:p>
            <a:pPr lvl="1"/>
            <a:r>
              <a:rPr lang="en-US" sz="1950" dirty="0"/>
              <a:t>Other good data to scrape </a:t>
            </a:r>
          </a:p>
          <a:p>
            <a:pPr lvl="1"/>
            <a:r>
              <a:rPr lang="en-US" sz="1950" dirty="0"/>
              <a:t>	</a:t>
            </a:r>
            <a:r>
              <a:rPr lang="en-US" sz="1800" dirty="0"/>
              <a:t>Key phrases: “Newly updated”, “Updated kitchen”, “Remodeled kitchen”</a:t>
            </a:r>
          </a:p>
          <a:p>
            <a:pPr lvl="1"/>
            <a:r>
              <a:rPr lang="en-US" sz="1800" dirty="0"/>
              <a:t>	Indoor features: Fireplace, Central Air</a:t>
            </a:r>
          </a:p>
          <a:p>
            <a:pPr lvl="1"/>
            <a:r>
              <a:rPr lang="en-US" sz="1800" dirty="0"/>
              <a:t>	Outdoor features: Patio, Pool</a:t>
            </a:r>
          </a:p>
          <a:p>
            <a:pPr lvl="1"/>
            <a:endParaRPr lang="en-US" sz="1800" dirty="0"/>
          </a:p>
          <a:p>
            <a:r>
              <a:rPr lang="en-US" sz="2250" dirty="0"/>
              <a:t>Incorporate geolocation data in model</a:t>
            </a:r>
          </a:p>
          <a:p>
            <a:endParaRPr lang="en-US" sz="2250" dirty="0"/>
          </a:p>
          <a:p>
            <a:r>
              <a:rPr lang="en-US" sz="2250" dirty="0"/>
              <a:t>Do log transform on the sale data to reduce the skew</a:t>
            </a:r>
          </a:p>
          <a:p>
            <a:endParaRPr lang="en-US" sz="2250" dirty="0"/>
          </a:p>
          <a:p>
            <a:r>
              <a:rPr lang="en-US" sz="225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4C08C-D68C-1144-AA56-8FEC31C52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38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012D23-609E-AC41-BD0E-4BCE882C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Zillow house price data was scraped using Selenium and Beautiful Soup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2A131C6-83F4-604D-BD6A-D24B7EB8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3451" y="1215343"/>
            <a:ext cx="5880949" cy="4883666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0044A30-2AA4-5741-8BFA-0B253A7551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09435" y="2817081"/>
            <a:ext cx="4393235" cy="31674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2C9C1-EF7A-AF40-BB3E-6A5B6BDE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485331-6FF0-494F-958B-2F768B728D37}"/>
              </a:ext>
            </a:extLst>
          </p:cNvPr>
          <p:cNvSpPr txBox="1"/>
          <p:nvPr/>
        </p:nvSpPr>
        <p:spPr>
          <a:xfrm>
            <a:off x="6217258" y="1215343"/>
            <a:ext cx="59747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Data that was scraped:</a:t>
            </a:r>
          </a:p>
          <a:p>
            <a:endParaRPr lang="en-US" sz="2000" b="1" dirty="0"/>
          </a:p>
          <a:p>
            <a:pPr marL="457200" indent="-446088"/>
            <a:r>
              <a:rPr lang="en-US" sz="2000" b="1" dirty="0"/>
              <a:t>	Address, City, Zip, Bedrooms, Bathrooms, </a:t>
            </a:r>
          </a:p>
          <a:p>
            <a:pPr marL="457200" indent="-446088"/>
            <a:r>
              <a:rPr lang="en-US" sz="2000" b="1" dirty="0"/>
              <a:t>	Floor Size, Lot Size, Year Built, Sale Date, Sale Price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A4BC06-09CB-7846-9D48-FD0B9F7A6B2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2946400" y="3846286"/>
            <a:ext cx="3463035" cy="554503"/>
          </a:xfrm>
          <a:prstGeom prst="straightConnector1">
            <a:avLst/>
          </a:prstGeom>
          <a:ln w="25400">
            <a:headEnd w="lg" len="med"/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212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7B741E-F400-9547-8741-A4F5CB77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accurately can I predict house prices for recently sold homes?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E11B615-5929-AB4D-AB3E-42AEEA3E0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Possible uses for this model:</a:t>
            </a:r>
          </a:p>
          <a:p>
            <a:endParaRPr lang="en-US" sz="2800" dirty="0"/>
          </a:p>
          <a:p>
            <a:pPr marL="690563"/>
            <a:r>
              <a:rPr lang="en-US" sz="2800" dirty="0"/>
              <a:t>To help the buyer determine if they are getting a fair price on a particular home</a:t>
            </a:r>
          </a:p>
          <a:p>
            <a:pPr marL="690563"/>
            <a:endParaRPr lang="en-US" sz="2800" dirty="0"/>
          </a:p>
          <a:p>
            <a:pPr marL="690563"/>
            <a:r>
              <a:rPr lang="en-US" sz="2800" dirty="0"/>
              <a:t>To help the seller when listing a home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76300CE-F450-7C49-8FF7-74EA2DCC5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53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8758E-FBEF-C245-8F2D-8AC1B5BD5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After scraping, I had data from 500 houses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234773-B375-0847-BD16-AC8CAED3F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5650" y="1199677"/>
            <a:ext cx="10680700" cy="2373488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2046A0-3C7C-3C42-9662-DA043A0E7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3886200"/>
            <a:ext cx="10972800" cy="28194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Data cleaning process:</a:t>
            </a:r>
          </a:p>
          <a:p>
            <a:r>
              <a:rPr lang="en-US" dirty="0"/>
              <a:t>	</a:t>
            </a:r>
            <a:r>
              <a:rPr lang="en-US" sz="2000" dirty="0"/>
              <a:t>convert all strings to numerical values</a:t>
            </a:r>
          </a:p>
          <a:p>
            <a:r>
              <a:rPr lang="en-US" sz="2000" dirty="0"/>
              <a:t>	drop any rows that had </a:t>
            </a:r>
            <a:r>
              <a:rPr lang="en-US" sz="2000" dirty="0" err="1"/>
              <a:t>NaNs</a:t>
            </a:r>
            <a:endParaRPr lang="en-US" sz="2000" dirty="0"/>
          </a:p>
          <a:p>
            <a:r>
              <a:rPr lang="en-US" sz="2000" dirty="0"/>
              <a:t>	convert acres to </a:t>
            </a:r>
            <a:r>
              <a:rPr lang="en-US" sz="2000" dirty="0" err="1"/>
              <a:t>sqft</a:t>
            </a:r>
            <a:endParaRPr lang="en-US" sz="2000" dirty="0"/>
          </a:p>
          <a:p>
            <a:r>
              <a:rPr lang="en-US" sz="2000" dirty="0"/>
              <a:t>	convert sale date to datetime format</a:t>
            </a:r>
          </a:p>
          <a:p>
            <a:r>
              <a:rPr lang="en-US" sz="2000" dirty="0"/>
              <a:t>	create new columns corresponding to sale month and sale year</a:t>
            </a:r>
          </a:p>
          <a:p>
            <a:endParaRPr lang="en-US" sz="2000" dirty="0"/>
          </a:p>
          <a:p>
            <a:r>
              <a:rPr lang="en-US" sz="2400" dirty="0"/>
              <a:t>Post data cleaning resulted in 458 house listings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8C6CD0-93D0-C34A-BD5F-700BB3C0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185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27E021-7BA1-124E-8CFF-51679D734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distribution of the sale price data showed some outliers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961960B-A3C6-B94C-9131-D831DF884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3302" y="1004888"/>
            <a:ext cx="6985396" cy="5588317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EBA5F27-8C91-F342-8456-C57CBD1CBFBA}"/>
              </a:ext>
            </a:extLst>
          </p:cNvPr>
          <p:cNvSpPr/>
          <p:nvPr/>
        </p:nvSpPr>
        <p:spPr>
          <a:xfrm>
            <a:off x="3606800" y="5588000"/>
            <a:ext cx="355600" cy="3937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4E32C2-7EE7-DD4E-9E97-7CF63064FF8D}"/>
              </a:ext>
            </a:extLst>
          </p:cNvPr>
          <p:cNvSpPr/>
          <p:nvPr/>
        </p:nvSpPr>
        <p:spPr>
          <a:xfrm>
            <a:off x="8420100" y="5588000"/>
            <a:ext cx="355600" cy="3937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BCF0487-813E-9842-B471-56C04C65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8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4A4BB-6AF5-1247-9D6D-B9EE844C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pair plot data indicates a few features are quit predictive of price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17844-E490-C84E-98DF-F502BA46D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00" y="1532483"/>
            <a:ext cx="11588552" cy="153124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8CF61C-602A-5C4E-99FE-47E0B7557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171949"/>
            <a:ext cx="11062207" cy="21907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100027-4F9B-7A42-9940-D15883906D26}"/>
              </a:ext>
            </a:extLst>
          </p:cNvPr>
          <p:cNvSpPr txBox="1"/>
          <p:nvPr/>
        </p:nvSpPr>
        <p:spPr>
          <a:xfrm>
            <a:off x="609600" y="3624944"/>
            <a:ext cx="9918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The correlation data shows I may be able to get a reasonable model just using </a:t>
            </a:r>
            <a:r>
              <a:rPr lang="en-US" sz="2000" b="1" dirty="0" err="1"/>
              <a:t>floor_size</a:t>
            </a:r>
            <a:r>
              <a:rPr lang="en-US" sz="2000" b="1" dirty="0"/>
              <a:t>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BD14B7-D994-4F44-BC35-9B661E209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19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A27C9-943A-9A42-B86D-4D980C255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baseline model using one feature does a good job at predicting price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7789492-F841-994D-9BC6-F12800BA0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3352" y="1208088"/>
            <a:ext cx="6718696" cy="537495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FCB250-39ED-2A47-8D73-C16B7FD228CD}"/>
              </a:ext>
            </a:extLst>
          </p:cNvPr>
          <p:cNvSpPr txBox="1"/>
          <p:nvPr/>
        </p:nvSpPr>
        <p:spPr>
          <a:xfrm>
            <a:off x="8452048" y="2837394"/>
            <a:ext cx="308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</a:t>
            </a:r>
            <a:r>
              <a:rPr lang="en-US" sz="2400" b="1" baseline="30000" dirty="0"/>
              <a:t>2</a:t>
            </a:r>
            <a:r>
              <a:rPr lang="en-US" sz="2400" b="1" dirty="0"/>
              <a:t> scores</a:t>
            </a:r>
          </a:p>
          <a:p>
            <a:pPr marL="288925" indent="-288925"/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50370F9-797D-444D-9F5F-474CE9FD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250575C-B20A-CA44-9142-C98FFA61A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440339"/>
              </p:ext>
            </p:extLst>
          </p:nvPr>
        </p:nvGraphicFramePr>
        <p:xfrm>
          <a:off x="8483600" y="3461132"/>
          <a:ext cx="3352800" cy="965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8300">
                  <a:extLst>
                    <a:ext uri="{9D8B030D-6E8A-4147-A177-3AD203B41FA5}">
                      <a16:colId xmlns:a16="http://schemas.microsoft.com/office/drawing/2014/main" val="111884481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195298686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Baseline LR model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29282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# features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473751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Training set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45067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Cross validation set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0.84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5329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837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2B238-D0FC-3C4A-8891-4B2916D26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Linear regression using all features does slightly better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2528D2B-054E-3641-B937-1DA9B580D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6900" y="1050130"/>
            <a:ext cx="4876800" cy="5696607"/>
          </a:xfr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5B81738-056C-E647-96D2-499A2885347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50216028"/>
              </p:ext>
            </p:extLst>
          </p:nvPr>
        </p:nvGraphicFramePr>
        <p:xfrm>
          <a:off x="6096000" y="2237581"/>
          <a:ext cx="5041900" cy="965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8300">
                  <a:extLst>
                    <a:ext uri="{9D8B030D-6E8A-4147-A177-3AD203B41FA5}">
                      <a16:colId xmlns:a16="http://schemas.microsoft.com/office/drawing/2014/main" val="1957004440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4092736157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1580043630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Baseline LR model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Complete LR model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955743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# features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067502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Training set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980217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Cross validation set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0.84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206314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7A5B070-41D8-FB4E-B7EE-0B313C029227}"/>
              </a:ext>
            </a:extLst>
          </p:cNvPr>
          <p:cNvSpPr txBox="1"/>
          <p:nvPr/>
        </p:nvSpPr>
        <p:spPr>
          <a:xfrm>
            <a:off x="6096000" y="1638300"/>
            <a:ext cx="254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</a:t>
            </a:r>
            <a:r>
              <a:rPr lang="en-US" sz="2000" b="1" baseline="30000" dirty="0"/>
              <a:t>2</a:t>
            </a:r>
            <a:r>
              <a:rPr lang="en-US" sz="2000" b="1" dirty="0"/>
              <a:t> 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1C9A93-4236-6443-AFF5-D093BC039677}"/>
              </a:ext>
            </a:extLst>
          </p:cNvPr>
          <p:cNvSpPr txBox="1"/>
          <p:nvPr/>
        </p:nvSpPr>
        <p:spPr>
          <a:xfrm>
            <a:off x="6299200" y="4042623"/>
            <a:ext cx="454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P-values indicate that bedrooms and bathrooms are not significant for predicting price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97E90A-FEB5-BD43-A2A5-789FD96B2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5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F27AC-5687-5340-9434-7E626572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Also tried Lasso and Ridge regression, and Lasso gave way to slightly better scores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ED063E5-E539-974D-8F17-E8108F898E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62150" y="3184525"/>
          <a:ext cx="8267700" cy="965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7671">
                  <a:extLst>
                    <a:ext uri="{9D8B030D-6E8A-4147-A177-3AD203B41FA5}">
                      <a16:colId xmlns:a16="http://schemas.microsoft.com/office/drawing/2014/main" val="3367212197"/>
                    </a:ext>
                  </a:extLst>
                </a:gridCol>
                <a:gridCol w="1713842">
                  <a:extLst>
                    <a:ext uri="{9D8B030D-6E8A-4147-A177-3AD203B41FA5}">
                      <a16:colId xmlns:a16="http://schemas.microsoft.com/office/drawing/2014/main" val="319251943"/>
                    </a:ext>
                  </a:extLst>
                </a:gridCol>
                <a:gridCol w="1688452">
                  <a:extLst>
                    <a:ext uri="{9D8B030D-6E8A-4147-A177-3AD203B41FA5}">
                      <a16:colId xmlns:a16="http://schemas.microsoft.com/office/drawing/2014/main" val="2267747894"/>
                    </a:ext>
                  </a:extLst>
                </a:gridCol>
                <a:gridCol w="1551979">
                  <a:extLst>
                    <a:ext uri="{9D8B030D-6E8A-4147-A177-3AD203B41FA5}">
                      <a16:colId xmlns:a16="http://schemas.microsoft.com/office/drawing/2014/main" val="2732980340"/>
                    </a:ext>
                  </a:extLst>
                </a:gridCol>
                <a:gridCol w="1675756">
                  <a:extLst>
                    <a:ext uri="{9D8B030D-6E8A-4147-A177-3AD203B41FA5}">
                      <a16:colId xmlns:a16="http://schemas.microsoft.com/office/drawing/2014/main" val="4221580530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Baseline LR model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Complete LR model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Lasso Regression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Ridge Regression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223417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# features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763862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Training set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174572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Cross validation set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0.84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728182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3A89633-092E-654C-8684-232E6071E257}"/>
              </a:ext>
            </a:extLst>
          </p:cNvPr>
          <p:cNvSpPr txBox="1"/>
          <p:nvPr/>
        </p:nvSpPr>
        <p:spPr>
          <a:xfrm>
            <a:off x="6807200" y="4775200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Bedrooms feature ignored with Lasso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6ECE2C-6761-1B47-8619-CE2F6D5805DF}"/>
              </a:ext>
            </a:extLst>
          </p:cNvPr>
          <p:cNvCxnSpPr>
            <a:cxnSpLocks/>
          </p:cNvCxnSpPr>
          <p:nvPr/>
        </p:nvCxnSpPr>
        <p:spPr>
          <a:xfrm flipV="1">
            <a:off x="7772400" y="4343400"/>
            <a:ext cx="0" cy="43180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431FE3E-03DF-8243-9B5F-D38F46B6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1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BSturm_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turm_theme1" id="{FE9364B0-8BD4-F945-B85C-14E13C5EDDEB}" vid="{4A4E479F-7DC1-7E4B-B77E-515434DDD108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WSturm_Sandia_seminar_ver1 (Read-Only)" id="{DE4169DE-C82E-BE46-BDA2-B2523C40466E}" vid="{7F20F83F-B19F-9A40-98BB-1D3DCDB693DC}"/>
    </a:ext>
  </a:extLst>
</a:theme>
</file>

<file path=ppt/theme/theme3.xml><?xml version="1.0" encoding="utf-8"?>
<a:theme xmlns:a="http://schemas.openxmlformats.org/drawingml/2006/main" name="1_BSturm_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turm_theme1" id="{FE9364B0-8BD4-F945-B85C-14E13C5EDDEB}" vid="{4A4E479F-7DC1-7E4B-B77E-515434DDD108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WSturm_Sandia_seminar_ver1 (Read-Only)" id="{DE4169DE-C82E-BE46-BDA2-B2523C40466E}" vid="{7F20F83F-B19F-9A40-98BB-1D3DCDB693DC}"/>
    </a:ext>
  </a:extLst>
</a:theme>
</file>

<file path=ppt/theme/theme5.xml><?xml version="1.0" encoding="utf-8"?>
<a:theme xmlns:a="http://schemas.openxmlformats.org/drawingml/2006/main" name="2_BSturm_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turm_theme1" id="{FE9364B0-8BD4-F945-B85C-14E13C5EDDEB}" vid="{4A4E479F-7DC1-7E4B-B77E-515434DDD108}"/>
    </a:ext>
  </a:extLst>
</a:theme>
</file>

<file path=ppt/theme/theme6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WSturm_Sandia_seminar_ver1 (Read-Only)" id="{DE4169DE-C82E-BE46-BDA2-B2523C40466E}" vid="{7F20F83F-B19F-9A40-98BB-1D3DCDB693DC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BSturm_theme1</Template>
  <TotalTime>1276</TotalTime>
  <Words>384</Words>
  <Application>Microsoft Macintosh PowerPoint</Application>
  <PresentationFormat>Widescreen</PresentationFormat>
  <Paragraphs>114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BSturm_theme1</vt:lpstr>
      <vt:lpstr>1_Custom Design</vt:lpstr>
      <vt:lpstr>1_BSturm_theme1</vt:lpstr>
      <vt:lpstr>2_Custom Design</vt:lpstr>
      <vt:lpstr>2_BSturm_theme1</vt:lpstr>
      <vt:lpstr>3_Custom Design</vt:lpstr>
      <vt:lpstr>Project Luther: Predicting House Prices in Pleasanton, California</vt:lpstr>
      <vt:lpstr>Zillow house price data was scraped using Selenium and Beautiful Soup</vt:lpstr>
      <vt:lpstr>How accurately can I predict house prices for recently sold homes?</vt:lpstr>
      <vt:lpstr>After scraping, I had data from 500 houses </vt:lpstr>
      <vt:lpstr>The distribution of the sale price data showed some outliers</vt:lpstr>
      <vt:lpstr>The pair plot data indicates a few features are quit predictive of price</vt:lpstr>
      <vt:lpstr>The baseline model using one feature does a good job at predicting price</vt:lpstr>
      <vt:lpstr>Linear regression using all features does slightly better</vt:lpstr>
      <vt:lpstr>Also tried Lasso and Ridge regression, and Lasso gave way to slightly better scores</vt:lpstr>
      <vt:lpstr>The residual plots for the Lasso regression model suggest that the linear model performs well across all house prices</vt:lpstr>
      <vt:lpstr>Next steps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House Prices in Pleasanton, California</dc:title>
  <dc:creator>Benjamin Sturm</dc:creator>
  <cp:lastModifiedBy>Benjamin Sturm</cp:lastModifiedBy>
  <cp:revision>32</cp:revision>
  <dcterms:created xsi:type="dcterms:W3CDTF">2018-04-26T18:27:42Z</dcterms:created>
  <dcterms:modified xsi:type="dcterms:W3CDTF">2018-04-29T22:06:53Z</dcterms:modified>
</cp:coreProperties>
</file>